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  <p:sldMasterId id="2147483690" r:id="rId3"/>
    <p:sldMasterId id="2147483713" r:id="rId4"/>
  </p:sldMasterIdLst>
  <p:notesMasterIdLst>
    <p:notesMasterId r:id="rId17"/>
  </p:notesMasterIdLst>
  <p:handoutMasterIdLst>
    <p:handoutMasterId r:id="rId18"/>
  </p:handoutMasterIdLst>
  <p:sldIdLst>
    <p:sldId id="507" r:id="rId5"/>
    <p:sldId id="527" r:id="rId6"/>
    <p:sldId id="540" r:id="rId7"/>
    <p:sldId id="529" r:id="rId8"/>
    <p:sldId id="543" r:id="rId9"/>
    <p:sldId id="531" r:id="rId10"/>
    <p:sldId id="541" r:id="rId11"/>
    <p:sldId id="542" r:id="rId12"/>
    <p:sldId id="538" r:id="rId13"/>
    <p:sldId id="523" r:id="rId14"/>
    <p:sldId id="535" r:id="rId15"/>
    <p:sldId id="534" r:id="rId16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-Cornelia Manda" initials="JM" lastIdx="18" clrIdx="0">
    <p:extLst/>
  </p:cmAuthor>
  <p:cmAuthor id="2" name="Sarah Breslin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BEE395"/>
    <a:srgbClr val="181618"/>
    <a:srgbClr val="BF0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11" autoAdjust="0"/>
    <p:restoredTop sz="91200" autoAdjust="0"/>
  </p:normalViewPr>
  <p:slideViewPr>
    <p:cSldViewPr>
      <p:cViewPr varScale="1">
        <p:scale>
          <a:sx n="90" d="100"/>
          <a:sy n="90" d="100"/>
        </p:scale>
        <p:origin x="4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1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93E2C-5BD7-4561-80E7-8D6150CA8F85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1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B25B0-C9D9-4984-8108-1C916B1C3DE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0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18.01.2018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9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b="0" baseline="0" dirty="0">
              <a:solidFill>
                <a:srgbClr val="0070C0"/>
              </a:solidFill>
            </a:endParaRPr>
          </a:p>
          <a:p>
            <a:endParaRPr lang="en-GB" sz="1600" b="0" baseline="0" dirty="0">
              <a:solidFill>
                <a:srgbClr val="0070C0"/>
              </a:solidFill>
            </a:endParaRPr>
          </a:p>
          <a:p>
            <a:endParaRPr lang="en-GB" sz="1600" b="0" baseline="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605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5988" y="755650"/>
            <a:ext cx="5026025" cy="377031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7B7DCF-AC83-495C-99E9-5612C5FD7395}" type="slidenum">
              <a:rPr lang="fr-FR" altLang="en-US" smtClean="0"/>
              <a:pPr>
                <a:defRPr/>
              </a:pPr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514121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5988" y="755650"/>
            <a:ext cx="5026025" cy="377031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7B7DCF-AC83-495C-99E9-5612C5FD7395}" type="slidenum">
              <a:rPr lang="fr-FR" altLang="en-US" smtClean="0"/>
              <a:pPr>
                <a:defRPr/>
              </a:pPr>
              <a:t>4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89345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3899F-A48C-4330-B9F2-1DC062B2CE34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2879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6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451E-26AF-4B21-AADD-EF2A3DD1FC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92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3665-2D10-4335-A67D-5CB841C6CD6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47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5ACC06-80A5-49DA-967D-E0C3A2A3D4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4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6D03-780F-40CE-8157-8CDD3E1C5EC4}" type="datetime1">
              <a:rPr lang="it-IT" smtClean="0"/>
              <a:t>18/01/2018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47F8-2D32-4B02-956D-F1773DFFC57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1184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451E-26AF-4B21-AADD-EF2A3DD1FC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01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37016-67AF-4C13-B70C-F7090EAAAC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3665-2D10-4335-A67D-5CB841C6CD6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09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15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451E-26AF-4B21-AADD-EF2A3DD1FC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631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37016-67AF-4C13-B70C-F7090EAAAC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3665-2D10-4335-A67D-5CB841C6CD6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58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3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8112" y="600981"/>
            <a:ext cx="8291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1628800"/>
            <a:ext cx="8291512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text styles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ACC06-80A5-49DA-967D-E0C3A2A3D4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6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718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8112" y="600981"/>
            <a:ext cx="8291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1628800"/>
            <a:ext cx="8291512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text styles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ACC06-80A5-49DA-967D-E0C3A2A3D4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1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8112" y="600981"/>
            <a:ext cx="8291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1628800"/>
            <a:ext cx="8291512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text styles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ACC06-80A5-49DA-967D-E0C3A2A3D4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55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640960" cy="1296144"/>
          </a:xfrm>
        </p:spPr>
        <p:txBody>
          <a:bodyPr/>
          <a:lstStyle/>
          <a:p>
            <a:r>
              <a:rPr lang="fr-FR" sz="4000" b="1" dirty="0">
                <a:solidFill>
                  <a:srgbClr val="0070C0"/>
                </a:solidFill>
              </a:rPr>
              <a:t> LES FONCTIONS DE MÉDIATION</a:t>
            </a:r>
            <a:br>
              <a:rPr lang="fr-FR" sz="4000" b="1" dirty="0">
                <a:solidFill>
                  <a:srgbClr val="0070C0"/>
                </a:solidFill>
              </a:rPr>
            </a:br>
            <a:r>
              <a:rPr lang="fr-FR" sz="4000" b="1">
                <a:solidFill>
                  <a:srgbClr val="0070C0"/>
                </a:solidFill>
              </a:rPr>
              <a:t>DE L’ÉCOLE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AD85A38-0FEC-4846-934E-9072D8675F8B}"/>
              </a:ext>
            </a:extLst>
          </p:cNvPr>
          <p:cNvSpPr/>
          <p:nvPr/>
        </p:nvSpPr>
        <p:spPr>
          <a:xfrm>
            <a:off x="539552" y="4149080"/>
            <a:ext cx="806489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Coste, D. &amp; Cavalli, M. (2015). </a:t>
            </a: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Éducation, mobilité, altérité. Les fonctions de médiation de l'école.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Strasbourg : Conseil de l’Europe. http/www.coe.int/lang</a:t>
            </a:r>
            <a:endParaRPr lang="fr-F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25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575378-1911-4D2D-9E5F-4DD9E04A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47F8-2D32-4B02-956D-F1773DFFC57E}" type="slidenum">
              <a:rPr lang="it-IT" smtClean="0"/>
              <a:t>10</a:t>
            </a:fld>
            <a:endParaRPr lang="it-IT" dirty="0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37F8EFEE-FDC5-4E07-A10D-5FF530F888B2}"/>
              </a:ext>
            </a:extLst>
          </p:cNvPr>
          <p:cNvCxnSpPr>
            <a:cxnSpLocks/>
          </p:cNvCxnSpPr>
          <p:nvPr/>
        </p:nvCxnSpPr>
        <p:spPr>
          <a:xfrm>
            <a:off x="4602514" y="586480"/>
            <a:ext cx="2484276" cy="37032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0B68CFB3-579B-42FB-BED3-A9BABDEE591C}"/>
              </a:ext>
            </a:extLst>
          </p:cNvPr>
          <p:cNvSpPr/>
          <p:nvPr/>
        </p:nvSpPr>
        <p:spPr>
          <a:xfrm>
            <a:off x="1628215" y="544424"/>
            <a:ext cx="5564669" cy="42455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sz="2000" b="1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747C59F-9D0A-4F7F-A9EB-046F503BEBFE}"/>
              </a:ext>
            </a:extLst>
          </p:cNvPr>
          <p:cNvSpPr txBox="1"/>
          <p:nvPr/>
        </p:nvSpPr>
        <p:spPr>
          <a:xfrm>
            <a:off x="729950" y="512554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ALTERITÉ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2D66CC3-603F-463F-A013-C4FD96FA62DA}"/>
              </a:ext>
            </a:extLst>
          </p:cNvPr>
          <p:cNvSpPr txBox="1"/>
          <p:nvPr/>
        </p:nvSpPr>
        <p:spPr>
          <a:xfrm>
            <a:off x="3725906" y="82759"/>
            <a:ext cx="1692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MOBILITÉ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CABB2F6-EF67-4BB9-9774-EC820020AC2D}"/>
              </a:ext>
            </a:extLst>
          </p:cNvPr>
          <p:cNvSpPr txBox="1"/>
          <p:nvPr/>
        </p:nvSpPr>
        <p:spPr>
          <a:xfrm>
            <a:off x="4489616" y="5066510"/>
            <a:ext cx="4392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COMMUNAUTÉ(S) / GROUPE(S)</a:t>
            </a:r>
            <a:endParaRPr lang="fr-FR" sz="2000" b="1" dirty="0">
              <a:solidFill>
                <a:srgbClr val="002060"/>
              </a:solidFill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60E8021F-2981-45E3-AAD2-83B3A3C052D9}"/>
              </a:ext>
            </a:extLst>
          </p:cNvPr>
          <p:cNvCxnSpPr>
            <a:cxnSpLocks/>
          </p:cNvCxnSpPr>
          <p:nvPr/>
        </p:nvCxnSpPr>
        <p:spPr>
          <a:xfrm flipV="1">
            <a:off x="1594046" y="579312"/>
            <a:ext cx="2624538" cy="3888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9D8A8D5A-6FE8-45FD-BA48-7ECD3C1FFCD9}"/>
              </a:ext>
            </a:extLst>
          </p:cNvPr>
          <p:cNvCxnSpPr>
            <a:cxnSpLocks/>
          </p:cNvCxnSpPr>
          <p:nvPr/>
        </p:nvCxnSpPr>
        <p:spPr>
          <a:xfrm flipH="1">
            <a:off x="1892104" y="5013176"/>
            <a:ext cx="496855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BE39330F-0AB1-4CCA-ACD8-6398E21DF9A0}"/>
              </a:ext>
            </a:extLst>
          </p:cNvPr>
          <p:cNvSpPr txBox="1"/>
          <p:nvPr/>
        </p:nvSpPr>
        <p:spPr>
          <a:xfrm>
            <a:off x="3080558" y="2837695"/>
            <a:ext cx="274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err="1">
                <a:solidFill>
                  <a:schemeClr val="bg1"/>
                </a:solidFill>
              </a:rPr>
              <a:t>médiation</a:t>
            </a:r>
            <a:r>
              <a:rPr lang="it-IT" sz="2000" b="1" dirty="0">
                <a:solidFill>
                  <a:schemeClr val="bg2"/>
                </a:solidFill>
              </a:rPr>
              <a:t> </a:t>
            </a:r>
            <a:r>
              <a:rPr lang="it-IT" sz="2000" b="1" dirty="0" err="1">
                <a:solidFill>
                  <a:schemeClr val="bg1"/>
                </a:solidFill>
              </a:rPr>
              <a:t>langagière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B0A9D2-C7E8-4127-B897-C1F475C6F339}"/>
              </a:ext>
            </a:extLst>
          </p:cNvPr>
          <p:cNvSpPr/>
          <p:nvPr/>
        </p:nvSpPr>
        <p:spPr>
          <a:xfrm>
            <a:off x="261864" y="5617696"/>
            <a:ext cx="8424936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Coste, D. &amp; Cavalli, M. (2015). 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Éducation, mobilité, altérité. Les fonctions de médiation de l'école.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Strasbourg : Conseil de l’Europe. http/www.coe.int/lang</a:t>
            </a:r>
            <a:endParaRPr lang="fr-F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A619DF-E17A-4271-9406-3F9A0BB85F6C}"/>
              </a:ext>
            </a:extLst>
          </p:cNvPr>
          <p:cNvSpPr/>
          <p:nvPr/>
        </p:nvSpPr>
        <p:spPr>
          <a:xfrm>
            <a:off x="261864" y="6236968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fr-FR" sz="1600" b="1" dirty="0">
                <a:solidFill>
                  <a:srgbClr val="00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Coste, D. (à paraître). « Savoir prendre ses distances ». </a:t>
            </a:r>
            <a:r>
              <a:rPr lang="it-IT" sz="1600" b="1" dirty="0">
                <a:solidFill>
                  <a:srgbClr val="00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Causa, M. &amp; Stratilaki, S. (dir.)</a:t>
            </a:r>
            <a:endParaRPr lang="fr-FR" sz="1600" b="1" dirty="0">
              <a:solidFill>
                <a:srgbClr val="00FF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77A9B79-FB87-4FDE-B0CB-52BE6C2E2F61}"/>
              </a:ext>
            </a:extLst>
          </p:cNvPr>
          <p:cNvSpPr txBox="1"/>
          <p:nvPr/>
        </p:nvSpPr>
        <p:spPr>
          <a:xfrm rot="20877930">
            <a:off x="3275806" y="643069"/>
            <a:ext cx="396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FF00"/>
                </a:solidFill>
              </a:rPr>
              <a:t>PROCESSUS DE PROJECTION</a:t>
            </a:r>
            <a:endParaRPr lang="fr-FR" b="1" dirty="0">
              <a:solidFill>
                <a:srgbClr val="00FF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E8B3A18-3169-4FFE-804A-C20FA7BAA5A7}"/>
              </a:ext>
            </a:extLst>
          </p:cNvPr>
          <p:cNvSpPr txBox="1"/>
          <p:nvPr/>
        </p:nvSpPr>
        <p:spPr>
          <a:xfrm rot="20877930">
            <a:off x="5850788" y="4209359"/>
            <a:ext cx="352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FF00"/>
                </a:solidFill>
              </a:rPr>
              <a:t>PROCESSUS D’INCLUSION</a:t>
            </a:r>
            <a:endParaRPr lang="fr-FR" b="1" dirty="0">
              <a:solidFill>
                <a:srgbClr val="00FF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4C3760B-DF82-4410-A52C-DC669B5D903F}"/>
              </a:ext>
            </a:extLst>
          </p:cNvPr>
          <p:cNvSpPr txBox="1"/>
          <p:nvPr/>
        </p:nvSpPr>
        <p:spPr>
          <a:xfrm rot="557619">
            <a:off x="304953" y="4130239"/>
            <a:ext cx="4036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FF00"/>
                </a:solidFill>
              </a:rPr>
              <a:t>PROCESSUS DE FOCALISATION</a:t>
            </a:r>
            <a:endParaRPr lang="fr-FR" b="1" dirty="0">
              <a:solidFill>
                <a:srgbClr val="00FF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6BF653D-E873-4CBF-B52E-8B63987E646C}"/>
              </a:ext>
            </a:extLst>
          </p:cNvPr>
          <p:cNvSpPr txBox="1"/>
          <p:nvPr/>
        </p:nvSpPr>
        <p:spPr>
          <a:xfrm>
            <a:off x="3014839" y="3549463"/>
            <a:ext cx="2973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it-IT" sz="2000" b="1" dirty="0" err="1">
                <a:solidFill>
                  <a:schemeClr val="bg1"/>
                </a:solidFill>
              </a:rPr>
              <a:t>médiation</a:t>
            </a:r>
            <a:r>
              <a:rPr lang="it-IT" sz="2000" b="1" dirty="0">
                <a:solidFill>
                  <a:schemeClr val="bg1"/>
                </a:solidFill>
              </a:rPr>
              <a:t> cognitive et </a:t>
            </a:r>
          </a:p>
          <a:p>
            <a:pPr lvl="0" algn="ctr"/>
            <a:r>
              <a:rPr lang="it-IT" sz="2000" b="1" dirty="0" err="1">
                <a:solidFill>
                  <a:schemeClr val="bg1"/>
                </a:solidFill>
              </a:rPr>
              <a:t>médiation</a:t>
            </a:r>
            <a:r>
              <a:rPr lang="it-IT" sz="2000" b="1" dirty="0">
                <a:solidFill>
                  <a:schemeClr val="bg1"/>
                </a:solidFill>
              </a:rPr>
              <a:t> </a:t>
            </a:r>
            <a:r>
              <a:rPr lang="it-IT" sz="2000" b="1" dirty="0" err="1">
                <a:solidFill>
                  <a:schemeClr val="bg1"/>
                </a:solidFill>
              </a:rPr>
              <a:t>relationnelle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8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6" grpId="0"/>
      <p:bldP spid="2" grpId="0"/>
      <p:bldP spid="13" grpId="0"/>
      <p:bldP spid="15" grpId="0"/>
      <p:bldP spid="1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576064"/>
          </a:xfrm>
        </p:spPr>
        <p:txBody>
          <a:bodyPr/>
          <a:lstStyle/>
          <a:p>
            <a:r>
              <a:rPr lang="fr-FR" sz="1800" dirty="0"/>
              <a:t>Extrait de </a:t>
            </a:r>
            <a:br>
              <a:rPr lang="fr-FR" sz="1800" dirty="0"/>
            </a:br>
            <a:r>
              <a:rPr lang="fr-FR" sz="1800" i="1" dirty="0"/>
              <a:t>Compétences pour une culture de la démocratie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1268760"/>
            <a:ext cx="7128792" cy="5184576"/>
          </a:xfrm>
        </p:spPr>
        <p:txBody>
          <a:bodyPr/>
          <a:lstStyle/>
          <a:p>
            <a:endParaRPr lang="fr-FR" sz="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7272808" cy="5146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94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 rot="20822164">
            <a:off x="677669" y="1775218"/>
            <a:ext cx="847712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Conclusion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/>
              <a:t>-Un modèle intégratif parmi d’autres possibles</a:t>
            </a:r>
          </a:p>
          <a:p>
            <a:pPr>
              <a:buFontTx/>
              <a:buChar char="-"/>
            </a:pPr>
            <a:r>
              <a:rPr lang="fr-FR" dirty="0"/>
              <a:t>-Une continuité, une inclusion de modèles antérieurs</a:t>
            </a:r>
          </a:p>
          <a:p>
            <a:pPr>
              <a:buFontTx/>
              <a:buChar char="-"/>
            </a:pPr>
            <a:r>
              <a:rPr lang="fr-FR" dirty="0"/>
              <a:t>-Des déclinaisons, des contextualisations nécessaires</a:t>
            </a:r>
          </a:p>
        </p:txBody>
      </p:sp>
    </p:spTree>
    <p:extLst>
      <p:ext uri="{BB962C8B-B14F-4D97-AF65-F5344CB8AC3E}">
        <p14:creationId xmlns:p14="http://schemas.microsoft.com/office/powerpoint/2010/main" val="284022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23320" y="241484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  </a:t>
            </a:r>
            <a:r>
              <a:rPr lang="it-IT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Rappels</a:t>
            </a:r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et contexte du projet (1)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76470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Le CECR et son remarquable succès 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Niveaux et échelles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Perspective actionnelle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Compétence plurilingue (et pluriculturelle)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Curriculum pour une éducation langagière</a:t>
            </a:r>
          </a:p>
          <a:p>
            <a:pPr marL="342900" indent="-342900">
              <a:buFontTx/>
              <a:buChar char="-"/>
            </a:pPr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Les évolutions intervenues dans l’environnement européen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Rüschlikon 1991 :  ouverture, circulation, dialogue et  échanges, création du CELV (1994)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Europe 2015 : frontières, camps, discrimination, rejet, </a:t>
            </a:r>
            <a:r>
              <a:rPr lang="it-IT" sz="2400" i="1" dirty="0">
                <a:solidFill>
                  <a:srgbClr val="002060"/>
                </a:solidFill>
                <a:latin typeface="Calibri" panose="020F0502020204030204" pitchFamily="34" charset="0"/>
              </a:rPr>
              <a:t>hot spots</a:t>
            </a:r>
          </a:p>
          <a:p>
            <a:pPr marL="800100" lvl="1" indent="-342900"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Urgence migratoire et scolarisation / éducation</a:t>
            </a:r>
          </a:p>
        </p:txBody>
      </p:sp>
    </p:spTree>
    <p:extLst>
      <p:ext uri="{BB962C8B-B14F-4D97-AF65-F5344CB8AC3E}">
        <p14:creationId xmlns:p14="http://schemas.microsoft.com/office/powerpoint/2010/main" val="160210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399006-7E1A-46A7-8A6C-51C5F2858DBA}"/>
              </a:ext>
            </a:extLst>
          </p:cNvPr>
          <p:cNvSpPr txBox="1">
            <a:spLocks/>
          </p:cNvSpPr>
          <p:nvPr/>
        </p:nvSpPr>
        <p:spPr>
          <a:xfrm>
            <a:off x="287524" y="1052736"/>
            <a:ext cx="8568952" cy="52712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Conventions</a:t>
            </a: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chartes</a:t>
            </a: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recommandations</a:t>
            </a:r>
            <a:endParaRPr lang="it-IT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Charte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européenne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des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langues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régionales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ou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minoritaires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(1992)</a:t>
            </a: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Charte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sociale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européenne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révisée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(1996) et Convention-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cadre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pour la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protection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des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minorités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nationales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(1995)</a:t>
            </a: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Années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2000 :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recommandations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sur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le CECR, l’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éducation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de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qualité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, l’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importance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de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compétences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en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langues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de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scolarisation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</a:p>
          <a:p>
            <a:pPr marL="800100" lvl="1" indent="-342900">
              <a:buFontTx/>
              <a:buChar char="-"/>
            </a:pPr>
            <a:endParaRPr lang="it-IT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Travaux</a:t>
            </a: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de l’</a:t>
            </a: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Unité</a:t>
            </a: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des</a:t>
            </a: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Politiques</a:t>
            </a:r>
            <a:r>
              <a:rPr lang="it-IT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linguistiques</a:t>
            </a:r>
            <a:endParaRPr lang="it-IT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Portfolios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(et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leur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évolution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Guides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(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politique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linguistique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éducative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curriculums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éducation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Profils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de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politique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linguistique</a:t>
            </a:r>
            <a:endParaRPr lang="it-IT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Langue(s) de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scolarisation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comme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matière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et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comme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langues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des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autres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matières</a:t>
            </a:r>
            <a:endParaRPr lang="it-IT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Intégration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linguistique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des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migrants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adutes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et de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leurs</a:t>
            </a: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familles</a:t>
            </a:r>
            <a:endParaRPr lang="it-IT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it-IT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D7B5DD53-846F-4F81-9FC8-D16ACDD2C3FB}"/>
              </a:ext>
            </a:extLst>
          </p:cNvPr>
          <p:cNvSpPr txBox="1">
            <a:spLocks/>
          </p:cNvSpPr>
          <p:nvPr/>
        </p:nvSpPr>
        <p:spPr>
          <a:xfrm>
            <a:off x="2123728" y="188640"/>
            <a:ext cx="7772400" cy="5040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971550" lvl="1" indent="-514350"/>
            <a:r>
              <a:rPr lang="it-IT" sz="2800" b="1" kern="1200" dirty="0" err="1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Rappels</a:t>
            </a:r>
            <a:r>
              <a:rPr lang="it-IT" sz="2800" b="1" kern="1200" dirty="0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et </a:t>
            </a:r>
            <a:r>
              <a:rPr lang="it-IT" sz="2800" b="1" kern="1200" dirty="0" err="1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contexte</a:t>
            </a:r>
            <a:r>
              <a:rPr lang="it-IT" sz="2800" b="1" kern="1200" dirty="0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</a:t>
            </a:r>
            <a:r>
              <a:rPr lang="it-IT" sz="2800" b="1" kern="1200" dirty="0" err="1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du</a:t>
            </a:r>
            <a:r>
              <a:rPr lang="it-IT" sz="2800" b="1" kern="1200" dirty="0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</a:t>
            </a:r>
            <a:r>
              <a:rPr lang="it-IT" sz="2800" b="1" kern="1200" dirty="0" err="1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projet</a:t>
            </a:r>
            <a:r>
              <a:rPr lang="it-IT" sz="2800" b="1" kern="1200" dirty="0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(2)</a:t>
            </a:r>
            <a:r>
              <a:rPr lang="it-IT" sz="2800" b="1" kern="1200" dirty="0">
                <a:solidFill>
                  <a:srgbClr val="FFFFFF"/>
                </a:solidFill>
                <a:ea typeface="+mn-ea"/>
                <a:cs typeface="+mn-cs"/>
              </a:rPr>
              <a:t>)</a:t>
            </a:r>
            <a:br>
              <a:rPr lang="it-IT" sz="2800" b="1" kern="1200" dirty="0">
                <a:solidFill>
                  <a:srgbClr val="FFFFFF"/>
                </a:solidFill>
                <a:ea typeface="+mn-ea"/>
                <a:cs typeface="+mn-cs"/>
              </a:rPr>
            </a:br>
            <a:endParaRPr lang="fr-FR" sz="2800" kern="0" dirty="0"/>
          </a:p>
        </p:txBody>
      </p:sp>
    </p:spTree>
    <p:extLst>
      <p:ext uri="{BB962C8B-B14F-4D97-AF65-F5344CB8AC3E}">
        <p14:creationId xmlns:p14="http://schemas.microsoft.com/office/powerpoint/2010/main" val="702780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1640" y="359078"/>
            <a:ext cx="8414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Un modèle général intégratif : démarche et </a:t>
            </a:r>
            <a:r>
              <a:rPr lang="it-IT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choix</a:t>
            </a:r>
            <a:endParaRPr lang="it-IT" sz="2800" dirty="0">
              <a:latin typeface="Calibri" panose="020F050202020403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7504" y="896930"/>
            <a:ext cx="874846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FontTx/>
              <a:buChar char="-"/>
            </a:pPr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Besoin d’une recomposition conceptuelle</a:t>
            </a:r>
          </a:p>
          <a:p>
            <a:pPr marL="800100" lvl="1" indent="-342900"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Un modèle ambitieux et modeste à la fois</a:t>
            </a:r>
          </a:p>
          <a:p>
            <a:pPr marL="1257300" lvl="2" indent="-342900"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dans la continuité et la logique du modèle du CECR et des travaux de l’UPL qui ont suivi</a:t>
            </a:r>
          </a:p>
          <a:p>
            <a:pPr marL="1257300" lvl="2" indent="-342900"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prenant en compte des dimensions </a:t>
            </a:r>
            <a:r>
              <a:rPr lang="it-IT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du</a:t>
            </a: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 CECR «oubliées» :</a:t>
            </a:r>
          </a:p>
          <a:p>
            <a:pPr marL="1714500" lvl="3" indent="-342900"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Médiation – Altérité</a:t>
            </a:r>
          </a:p>
          <a:p>
            <a:pPr marL="1257300" lvl="2" indent="-342900"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et faisant appel à d’autres concepts :  </a:t>
            </a:r>
          </a:p>
          <a:p>
            <a:pPr marL="1714500" lvl="3" indent="-342900">
              <a:spcAft>
                <a:spcPts val="600"/>
              </a:spcAft>
              <a:buFontTx/>
              <a:buChar char="-"/>
            </a:pPr>
            <a:r>
              <a:rPr lang="it-IT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Mobilité</a:t>
            </a:r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714500" lvl="3" indent="-342900">
              <a:spcAft>
                <a:spcPts val="600"/>
              </a:spcAft>
              <a:buFontTx/>
              <a:buChar char="-"/>
            </a:pPr>
            <a:r>
              <a:rPr lang="it-IT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Groupe</a:t>
            </a: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 social / </a:t>
            </a:r>
            <a:r>
              <a:rPr lang="it-IT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communauté</a:t>
            </a: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 de </a:t>
            </a:r>
            <a:r>
              <a:rPr lang="it-IT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pratique</a:t>
            </a:r>
            <a:r>
              <a:rPr lang="it-IT" sz="2400" dirty="0">
                <a:solidFill>
                  <a:srgbClr val="002060"/>
                </a:solidFill>
                <a:latin typeface="Calibri" panose="020F0502020204030204" pitchFamily="34" charset="0"/>
              </a:rPr>
              <a:t> / </a:t>
            </a:r>
            <a:r>
              <a:rPr lang="it-IT" sz="2400" dirty="0" err="1">
                <a:solidFill>
                  <a:srgbClr val="002060"/>
                </a:solidFill>
                <a:latin typeface="Calibri" panose="020F0502020204030204" pitchFamily="34" charset="0"/>
              </a:rPr>
              <a:t>réseau</a:t>
            </a:r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sz="2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2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7772400" cy="720079"/>
          </a:xfrm>
        </p:spPr>
        <p:txBody>
          <a:bodyPr/>
          <a:lstStyle/>
          <a:p>
            <a:r>
              <a:rPr lang="fr-FR" sz="2000" b="1" dirty="0">
                <a:solidFill>
                  <a:srgbClr val="FFCC00"/>
                </a:solidFill>
              </a:rPr>
              <a:t>Extrait d’une version provisoire du CECR (1995)</a:t>
            </a:r>
            <a:endParaRPr lang="fr-FR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11" y="908718"/>
            <a:ext cx="8320577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761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9796" y="476672"/>
            <a:ext cx="7772400" cy="936104"/>
          </a:xfrm>
        </p:spPr>
        <p:txBody>
          <a:bodyPr/>
          <a:lstStyle/>
          <a:p>
            <a:r>
              <a:rPr lang="fr-FR" sz="2000" b="1" dirty="0"/>
              <a:t>Extrait d’une version provisoire du CECR (1995)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fr-FR" sz="1600" dirty="0"/>
          </a:p>
        </p:txBody>
      </p:sp>
      <p:pic>
        <p:nvPicPr>
          <p:cNvPr id="4" name="Picture 14" descr="C:\Users\Brian\AppData\Local\Microsoft\Windows\Temporary Internet Files\Content.Word\Screen Shot 2016-05-01 at 11.48.33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736812"/>
            <a:ext cx="8424936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786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031498D3-0C5D-4AEB-959F-B3B84824A074}"/>
              </a:ext>
            </a:extLst>
          </p:cNvPr>
          <p:cNvSpPr txBox="1">
            <a:spLocks/>
          </p:cNvSpPr>
          <p:nvPr/>
        </p:nvSpPr>
        <p:spPr>
          <a:xfrm>
            <a:off x="395536" y="1268760"/>
            <a:ext cx="8229600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fr-FR" sz="2400" b="1" dirty="0">
                <a:solidFill>
                  <a:srgbClr val="002060"/>
                </a:solidFill>
              </a:rPr>
              <a:t>« Très sommairement réduit à son articulation majeure, le modèle peut être caractérisé comme suit :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fr-FR" sz="2400" b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FR" sz="2400" b="1" dirty="0">
                <a:solidFill>
                  <a:srgbClr val="002060"/>
                </a:solidFill>
              </a:rPr>
              <a:t>Le sujet apprenant, </a:t>
            </a:r>
            <a:r>
              <a:rPr lang="fr-FR" sz="2400" b="1" dirty="0">
                <a:solidFill>
                  <a:srgbClr val="66FF33"/>
                </a:solidFill>
              </a:rPr>
              <a:t>l’acteur social </a:t>
            </a:r>
            <a:r>
              <a:rPr lang="fr-FR" sz="2400" b="1" dirty="0">
                <a:solidFill>
                  <a:srgbClr val="002060"/>
                </a:solidFill>
              </a:rPr>
              <a:t>apprend, se construit, se  transforme</a:t>
            </a:r>
            <a:r>
              <a:rPr lang="fr-FR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400" b="1" dirty="0">
                <a:solidFill>
                  <a:srgbClr val="66FF33"/>
                </a:solidFill>
              </a:rPr>
              <a:t>par des processus de mobilité</a:t>
            </a:r>
            <a:r>
              <a:rPr lang="fr-FR" sz="24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fr-F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FR" sz="2400" b="1" dirty="0">
                <a:solidFill>
                  <a:srgbClr val="002060"/>
                </a:solidFill>
              </a:rPr>
              <a:t>Cette mobilité s’opère </a:t>
            </a:r>
            <a:r>
              <a:rPr lang="fr-FR" sz="2400" b="1" dirty="0">
                <a:solidFill>
                  <a:srgbClr val="66FF33"/>
                </a:solidFill>
              </a:rPr>
              <a:t>à l’intérieur de groupes sociaux ou communautés</a:t>
            </a:r>
            <a:r>
              <a:rPr lang="fr-FR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400" b="1" dirty="0">
                <a:solidFill>
                  <a:srgbClr val="002060"/>
                </a:solidFill>
              </a:rPr>
              <a:t>et </a:t>
            </a:r>
            <a:r>
              <a:rPr lang="fr-FR" sz="2400" b="1" dirty="0">
                <a:solidFill>
                  <a:srgbClr val="66FF33"/>
                </a:solidFill>
              </a:rPr>
              <a:t>par l’introduction dans et la participation à de nouvelles communautés.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fr-FR" sz="2400" b="1" dirty="0">
              <a:solidFill>
                <a:srgbClr val="66FF33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fr-FR" sz="2400" b="1" dirty="0">
                <a:solidFill>
                  <a:srgbClr val="002060"/>
                </a:solidFill>
              </a:rPr>
              <a:t>C’est par la mobilité et l’introduction dans de nouvelles communautés que l’acteur social fait </a:t>
            </a:r>
            <a:r>
              <a:rPr lang="fr-FR" sz="2400" b="1" dirty="0">
                <a:solidFill>
                  <a:srgbClr val="66FF33"/>
                </a:solidFill>
              </a:rPr>
              <a:t>l’expérience de formes d’altérité, relatives à sa propre perception</a:t>
            </a:r>
            <a:r>
              <a:rPr lang="fr-FR" sz="24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fr-FR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fr-F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F047BD06-E8B0-4C35-8326-EB003FEC93C9}"/>
              </a:ext>
            </a:extLst>
          </p:cNvPr>
          <p:cNvSpPr txBox="1">
            <a:spLocks/>
          </p:cNvSpPr>
          <p:nvPr/>
        </p:nvSpPr>
        <p:spPr>
          <a:xfrm>
            <a:off x="451407" y="404664"/>
            <a:ext cx="8229600" cy="64462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solidFill>
                  <a:srgbClr val="002060"/>
                </a:solidFill>
              </a:rPr>
              <a:t>Le modèle conceptuel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>
            <a:extLst>
              <a:ext uri="{FF2B5EF4-FFF2-40B4-BE49-F238E27FC236}">
                <a16:creationId xmlns:a16="http://schemas.microsoft.com/office/drawing/2014/main" id="{D6CB61F4-80F9-445B-9EE7-2E405C61D72D}"/>
              </a:ext>
            </a:extLst>
          </p:cNvPr>
          <p:cNvSpPr/>
          <p:nvPr/>
        </p:nvSpPr>
        <p:spPr>
          <a:xfrm>
            <a:off x="215516" y="476672"/>
            <a:ext cx="871296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 startAt="5"/>
            </a:pP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2750" indent="-412750" algn="just">
              <a:spcAft>
                <a:spcPts val="600"/>
              </a:spcAft>
            </a:pP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La mobilité elle-même, l’introduction et la participation à de nouvelles communautés, la rencontre de l’altérité perçue supposent </a:t>
            </a:r>
            <a:r>
              <a:rPr lang="fr-FR" sz="2400" b="1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capacités d’adaptation culturelle et linguistique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exigent/permettent </a:t>
            </a:r>
            <a:r>
              <a:rPr lang="fr-FR" sz="2400" b="1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mise en place et/ou le développement de compétences et connaissances d’ordre linguistique et culturel pour partie nouvelles.</a:t>
            </a:r>
          </a:p>
          <a:p>
            <a:pPr marL="412750" lvl="0" indent="-412750" algn="just">
              <a:spcAft>
                <a:spcPts val="600"/>
              </a:spcAft>
            </a:pP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2750" lvl="0" indent="-412750" algn="just">
              <a:spcAft>
                <a:spcPts val="600"/>
              </a:spcAft>
            </a:pP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L’adaptation culturelle et linguistique ne va pas de soi et il importe que </a:t>
            </a:r>
            <a:r>
              <a:rPr lang="fr-FR" sz="2400" b="1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diverses modalités de médiation </a:t>
            </a:r>
            <a:r>
              <a:rPr lang="fr-FR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facilitent pour l’acteur social sa mobilité, son inclusion dans les communautés, son appréhension de l’altérité. Dans tous les cas, l’action de médiation tend, dans sa définition la plus générale, à </a:t>
            </a:r>
            <a:r>
              <a:rPr lang="fr-FR" sz="2400" b="1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réduire la distance entre deux pôles distants ou en tension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510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9A4AE6-CCF7-498A-A231-FFC0E0301CB2}"/>
              </a:ext>
            </a:extLst>
          </p:cNvPr>
          <p:cNvSpPr/>
          <p:nvPr/>
        </p:nvSpPr>
        <p:spPr>
          <a:xfrm>
            <a:off x="251520" y="404664"/>
            <a:ext cx="835292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 lvl="0" indent="-368300" algn="just">
              <a:spcAft>
                <a:spcPts val="600"/>
              </a:spcAft>
            </a:pPr>
            <a:r>
              <a:rPr lang="fr-FR" sz="2000" b="1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6. Quelles que soient ses modalités, </a:t>
            </a:r>
            <a:r>
              <a:rPr lang="fr-FR" sz="2000" b="1" dirty="0">
                <a:solidFill>
                  <a:srgbClr val="00FF00"/>
                </a:solidFill>
                <a:latin typeface="+mn-lt"/>
                <a:cs typeface="Calibri" panose="020F0502020204030204" pitchFamily="34" charset="0"/>
              </a:rPr>
              <a:t>la médiation </a:t>
            </a:r>
            <a:r>
              <a:rPr lang="fr-FR" sz="2000" b="1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est posée soit </a:t>
            </a:r>
            <a:r>
              <a:rPr lang="fr-FR" sz="2000" b="1" dirty="0">
                <a:solidFill>
                  <a:srgbClr val="00FF00"/>
                </a:solidFill>
                <a:latin typeface="+mn-lt"/>
                <a:cs typeface="Calibri" panose="020F0502020204030204" pitchFamily="34" charset="0"/>
              </a:rPr>
              <a:t>comme visant l’accès à des informations et connaissances : médiation cognitive</a:t>
            </a:r>
            <a:r>
              <a:rPr lang="fr-FR" sz="2000" b="1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, soit </a:t>
            </a:r>
            <a:r>
              <a:rPr lang="fr-FR" sz="2000" b="1" dirty="0">
                <a:solidFill>
                  <a:srgbClr val="00FF00"/>
                </a:solidFill>
                <a:latin typeface="+mn-lt"/>
                <a:cs typeface="Calibri" panose="020F0502020204030204" pitchFamily="34" charset="0"/>
              </a:rPr>
              <a:t>comme contribuant à l’interaction, à la qualité de l’échange, à la résolution de conflits : médiation relationnelle</a:t>
            </a:r>
            <a:r>
              <a:rPr lang="fr-FR" sz="2000" b="1" dirty="0">
                <a:latin typeface="+mn-lt"/>
                <a:cs typeface="Calibri" panose="020F0502020204030204" pitchFamily="34" charset="0"/>
              </a:rPr>
              <a:t>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 startAt="7"/>
            </a:pPr>
            <a:endParaRPr lang="fr-FR" sz="2000" b="1" dirty="0">
              <a:latin typeface="+mn-lt"/>
            </a:endParaRPr>
          </a:p>
          <a:p>
            <a:pPr marL="323850" lvl="0" indent="-323850" algn="just">
              <a:spcAft>
                <a:spcPts val="600"/>
              </a:spcAft>
            </a:pPr>
            <a:r>
              <a:rPr lang="fr-FR" sz="2000" b="1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7. Ces deux formes, cognitive et relationnelle, non exclusives et souvent combinées, passent pour l’essentiel par </a:t>
            </a:r>
            <a:r>
              <a:rPr lang="fr-FR" sz="2000" b="1" dirty="0">
                <a:solidFill>
                  <a:srgbClr val="00FF00"/>
                </a:solidFill>
                <a:latin typeface="+mn-lt"/>
                <a:cs typeface="Calibri" panose="020F0502020204030204" pitchFamily="34" charset="0"/>
              </a:rPr>
              <a:t>une activité langagière de médiation</a:t>
            </a:r>
            <a:r>
              <a:rPr lang="fr-FR" sz="2000" b="1" dirty="0">
                <a:latin typeface="+mn-lt"/>
                <a:cs typeface="Calibri" panose="020F0502020204030204" pitchFamily="34" charset="0"/>
              </a:rPr>
              <a:t> </a:t>
            </a:r>
            <a:r>
              <a:rPr lang="fr-FR" sz="2000" b="1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(celle-là même, mais sensiblement étendue, que le CECR avait définie).</a:t>
            </a:r>
          </a:p>
          <a:p>
            <a:pPr marL="323850" lvl="0" indent="-323850" algn="just">
              <a:spcAft>
                <a:spcPts val="600"/>
              </a:spcAft>
            </a:pPr>
            <a:endParaRPr lang="fr-FR" sz="2000" b="1" dirty="0">
              <a:latin typeface="+mn-lt"/>
              <a:cs typeface="Calibri" panose="020F0502020204030204" pitchFamily="34" charset="0"/>
            </a:endParaRPr>
          </a:p>
          <a:p>
            <a:pPr marL="368300" indent="-368300" algn="just">
              <a:spcAft>
                <a:spcPts val="600"/>
              </a:spcAft>
            </a:pPr>
            <a:r>
              <a:rPr lang="fr-FR" sz="2000" b="1" dirty="0">
                <a:solidFill>
                  <a:srgbClr val="002060"/>
                </a:solidFill>
                <a:latin typeface="+mn-lt"/>
              </a:rPr>
              <a:t>8. De plus en plus, les acteurs sociaux sont </a:t>
            </a:r>
            <a:r>
              <a:rPr lang="fr-FR" sz="2000" b="1" dirty="0">
                <a:solidFill>
                  <a:srgbClr val="00FF00"/>
                </a:solidFill>
                <a:latin typeface="+mn-lt"/>
              </a:rPr>
              <a:t>connectés et membres de réseaux</a:t>
            </a:r>
            <a:r>
              <a:rPr lang="fr-FR" sz="2000" b="1" dirty="0">
                <a:latin typeface="+mn-lt"/>
              </a:rPr>
              <a:t> </a:t>
            </a:r>
            <a:r>
              <a:rPr lang="fr-FR" sz="2000" b="1" dirty="0">
                <a:solidFill>
                  <a:srgbClr val="002060"/>
                </a:solidFill>
                <a:latin typeface="+mn-lt"/>
              </a:rPr>
              <a:t>qui peuvent soit renforcer les communautés d’appartenance, soit faciliter l’entrée dans de nouvelles communautés, soit créer de nouveaux collectifs, temporaires ou plus durables. </a:t>
            </a:r>
          </a:p>
          <a:p>
            <a:pPr marL="368300" indent="-368300" algn="just">
              <a:spcAft>
                <a:spcPts val="600"/>
              </a:spcAft>
            </a:pPr>
            <a:endParaRPr lang="fr-FR" sz="2000" b="1" dirty="0">
              <a:solidFill>
                <a:srgbClr val="002060"/>
              </a:solidFill>
              <a:latin typeface="+mn-lt"/>
            </a:endParaRPr>
          </a:p>
          <a:p>
            <a:pPr algn="r">
              <a:spcAft>
                <a:spcPts val="600"/>
              </a:spcAft>
            </a:pPr>
            <a:r>
              <a:rPr lang="fr-FR" sz="1600" dirty="0">
                <a:latin typeface="+mn-lt"/>
              </a:rPr>
              <a:t>Coste, D. &amp; Cavalli, M. (2017).</a:t>
            </a:r>
            <a:r>
              <a:rPr lang="fr-FR" sz="1600" i="1" dirty="0">
                <a:latin typeface="+mn-lt"/>
              </a:rPr>
              <a:t> </a:t>
            </a:r>
            <a:r>
              <a:rPr lang="fr-FR" sz="1600" dirty="0">
                <a:latin typeface="+mn-lt"/>
              </a:rPr>
              <a:t>« Altérité, communauté, médiation, mobilité : des notions à manipuler avec précautions ? » In </a:t>
            </a:r>
            <a:r>
              <a:rPr lang="fr-FR" sz="1600" dirty="0" err="1">
                <a:latin typeface="+mn-lt"/>
              </a:rPr>
              <a:t>Jeoffrion</a:t>
            </a:r>
            <a:r>
              <a:rPr lang="fr-FR" sz="1600" dirty="0">
                <a:latin typeface="+mn-lt"/>
              </a:rPr>
              <a:t>, C. &amp; Narcy-Combes, M.-F. (</a:t>
            </a:r>
            <a:r>
              <a:rPr lang="fr-FR" sz="1600" dirty="0" err="1">
                <a:latin typeface="+mn-lt"/>
              </a:rPr>
              <a:t>dir</a:t>
            </a:r>
            <a:r>
              <a:rPr lang="fr-FR" sz="1600" dirty="0">
                <a:latin typeface="+mn-lt"/>
              </a:rPr>
              <a:t>.). </a:t>
            </a:r>
            <a:r>
              <a:rPr lang="fr-FR" sz="1600" i="1" dirty="0">
                <a:latin typeface="+mn-lt"/>
              </a:rPr>
              <a:t>Contributions au développement de perspectives plurilingues en éducation et formation. </a:t>
            </a:r>
          </a:p>
          <a:p>
            <a:pPr algn="r">
              <a:spcAft>
                <a:spcPts val="600"/>
              </a:spcAft>
            </a:pPr>
            <a:r>
              <a:rPr lang="fr-FR" sz="1600" dirty="0">
                <a:latin typeface="+mn-lt"/>
              </a:rPr>
              <a:t>Presses Universitaires de Rennes.</a:t>
            </a:r>
            <a:endParaRPr lang="fr-FR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511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528</Words>
  <Application>Microsoft Office PowerPoint</Application>
  <PresentationFormat>Presentazione su schermo (4:3)</PresentationFormat>
  <Paragraphs>82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7_Office Theme</vt:lpstr>
      <vt:lpstr>2_Office Theme</vt:lpstr>
      <vt:lpstr>3_Office Theme</vt:lpstr>
      <vt:lpstr> LES FONCTIONS DE MÉDIATION DE L’ÉCOLE</vt:lpstr>
      <vt:lpstr>Presentazione standard di PowerPoint</vt:lpstr>
      <vt:lpstr>Presentazione standard di PowerPoint</vt:lpstr>
      <vt:lpstr>Presentazione standard di PowerPoint</vt:lpstr>
      <vt:lpstr>Extrait d’une version provisoire du CECR (1995)</vt:lpstr>
      <vt:lpstr>Extrait d’une version provisoire du CECR (1995)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Extrait de  Compétences pour une culture de la démocratie</vt:lpstr>
      <vt:lpstr>Presentazione standard di PowerPoint</vt:lpstr>
    </vt:vector>
  </TitlesOfParts>
  <Company>ECML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Marisa Cavalli</cp:lastModifiedBy>
  <cp:revision>747</cp:revision>
  <cp:lastPrinted>2017-08-16T08:21:04Z</cp:lastPrinted>
  <dcterms:created xsi:type="dcterms:W3CDTF">2011-11-11T11:03:57Z</dcterms:created>
  <dcterms:modified xsi:type="dcterms:W3CDTF">2018-01-18T11:37:22Z</dcterms:modified>
</cp:coreProperties>
</file>